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2199173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09306871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Inclusion in the Curriculum</a:t>
            </a:r>
            <a:endParaRPr lang="en-US" dirty="0"/>
          </a:p>
        </p:txBody>
      </p:sp>
      <p:sp>
        <p:nvSpPr>
          <p:cNvPr id="53" name="Text Placeholder 52"/>
          <p:cNvSpPr>
            <a:spLocks noGrp="1"/>
          </p:cNvSpPr>
          <p:nvPr>
            <p:ph type="body" sz="quarter" idx="41"/>
          </p:nvPr>
        </p:nvSpPr>
        <p:spPr/>
        <p:txBody>
          <a:bodyPr/>
          <a:lstStyle/>
          <a:p>
            <a:r>
              <a:rPr lang="en-US" dirty="0" smtClean="0"/>
              <a:t>Removing Barriers in Art and Design</a:t>
            </a:r>
            <a:endParaRPr lang="en-US" dirty="0"/>
          </a:p>
        </p:txBody>
      </p:sp>
      <p:sp>
        <p:nvSpPr>
          <p:cNvPr id="994" name="Pentagon 37">
            <a:extLst>
              <a:ext uri="{FF2B5EF4-FFF2-40B4-BE49-F238E27FC236}">
                <a16:creationId xmlns:a16="http://schemas.microsoft.com/office/drawing/2014/main" id="{C9EA6CD4-F3A4-4DEA-A66A-758A0FD8F526}"/>
              </a:ext>
            </a:extLst>
          </p:cNvPr>
          <p:cNvSpPr/>
          <p:nvPr/>
        </p:nvSpPr>
        <p:spPr>
          <a:xfrm>
            <a:off x="2111021" y="1470472"/>
            <a:ext cx="1905573" cy="1345763"/>
          </a:xfrm>
          <a:prstGeom prst="homePlate">
            <a:avLst>
              <a:gd name="adj" fmla="val 23318"/>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nvGrpSpPr>
          <p:cNvPr id="995" name="Group 994">
            <a:extLst>
              <a:ext uri="{FF2B5EF4-FFF2-40B4-BE49-F238E27FC236}">
                <a16:creationId xmlns:a16="http://schemas.microsoft.com/office/drawing/2014/main" id="{EFB27E1D-520B-4082-A648-EFF84048DAFE}"/>
              </a:ext>
            </a:extLst>
          </p:cNvPr>
          <p:cNvGrpSpPr/>
          <p:nvPr/>
        </p:nvGrpSpPr>
        <p:grpSpPr>
          <a:xfrm>
            <a:off x="2340179" y="1502963"/>
            <a:ext cx="1256262" cy="1262558"/>
            <a:chOff x="2036301" y="1515258"/>
            <a:chExt cx="1643594" cy="1140949"/>
          </a:xfrm>
        </p:grpSpPr>
        <p:sp>
          <p:nvSpPr>
            <p:cNvPr id="996" name="TextBox 995">
              <a:extLst>
                <a:ext uri="{FF2B5EF4-FFF2-40B4-BE49-F238E27FC236}">
                  <a16:creationId xmlns:a16="http://schemas.microsoft.com/office/drawing/2014/main" id="{C1FFEF9C-8A22-45C3-8001-678D6FF050CA}"/>
                </a:ext>
              </a:extLst>
            </p:cNvPr>
            <p:cNvSpPr txBox="1"/>
            <p:nvPr/>
          </p:nvSpPr>
          <p:spPr>
            <a:xfrm>
              <a:off x="2036301" y="1515258"/>
              <a:ext cx="1643594" cy="250319"/>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Arial" pitchFamily="34" charset="0"/>
                </a:rPr>
                <a:t>Relationships</a:t>
              </a:r>
              <a:endParaRPr lang="ko-KR" altLang="en-US" sz="1200" b="1" dirty="0">
                <a:solidFill>
                  <a:schemeClr val="tx1">
                    <a:lumMod val="75000"/>
                    <a:lumOff val="25000"/>
                  </a:schemeClr>
                </a:solidFill>
                <a:cs typeface="Arial" pitchFamily="34" charset="0"/>
              </a:endParaRPr>
            </a:p>
          </p:txBody>
        </p:sp>
        <p:sp>
          <p:nvSpPr>
            <p:cNvPr id="997" name="TextBox 996">
              <a:extLst>
                <a:ext uri="{FF2B5EF4-FFF2-40B4-BE49-F238E27FC236}">
                  <a16:creationId xmlns:a16="http://schemas.microsoft.com/office/drawing/2014/main" id="{EF6683A7-BE51-4F95-9AC3-AEA49325393A}"/>
                </a:ext>
              </a:extLst>
            </p:cNvPr>
            <p:cNvSpPr txBox="1"/>
            <p:nvPr/>
          </p:nvSpPr>
          <p:spPr>
            <a:xfrm>
              <a:off x="2149999" y="1738372"/>
              <a:ext cx="1400518" cy="917835"/>
            </a:xfrm>
            <a:prstGeom prst="rect">
              <a:avLst/>
            </a:prstGeom>
            <a:noFill/>
          </p:spPr>
          <p:txBody>
            <a:bodyPr wrap="square" rtlCol="0">
              <a:spAutoFit/>
            </a:bodyPr>
            <a:lstStyle/>
            <a:p>
              <a:pPr algn="ctr"/>
              <a:r>
                <a:rPr lang="en-GB" altLang="ko-KR" sz="1200" dirty="0" smtClean="0">
                  <a:solidFill>
                    <a:schemeClr val="tx1">
                      <a:lumMod val="75000"/>
                      <a:lumOff val="25000"/>
                    </a:schemeClr>
                  </a:solidFill>
                  <a:latin typeface="Calibri" panose="020F0502020204030204" pitchFamily="34" charset="0"/>
                  <a:cs typeface="Calibri" panose="020F0502020204030204" pitchFamily="34" charset="0"/>
                </a:rPr>
                <a:t>Positive relationships where adults really know our children</a:t>
              </a:r>
              <a:endParaRPr lang="ko-KR" altLang="en-US" sz="12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998" name="Flowchart: Document 997">
            <a:extLst>
              <a:ext uri="{FF2B5EF4-FFF2-40B4-BE49-F238E27FC236}">
                <a16:creationId xmlns:a16="http://schemas.microsoft.com/office/drawing/2014/main" id="{A952C961-62A8-4442-8607-A1042A896EB7}"/>
              </a:ext>
            </a:extLst>
          </p:cNvPr>
          <p:cNvSpPr/>
          <p:nvPr/>
        </p:nvSpPr>
        <p:spPr>
          <a:xfrm>
            <a:off x="2088310" y="2856972"/>
            <a:ext cx="1905573" cy="3690718"/>
          </a:xfrm>
          <a:prstGeom prst="flowChartDocumen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999" name="TextBox 998">
            <a:extLst>
              <a:ext uri="{FF2B5EF4-FFF2-40B4-BE49-F238E27FC236}">
                <a16:creationId xmlns:a16="http://schemas.microsoft.com/office/drawing/2014/main" id="{939EEAF6-F493-4EDA-86A0-B4578573A90F}"/>
              </a:ext>
            </a:extLst>
          </p:cNvPr>
          <p:cNvSpPr txBox="1"/>
          <p:nvPr/>
        </p:nvSpPr>
        <p:spPr>
          <a:xfrm>
            <a:off x="2120110" y="2872857"/>
            <a:ext cx="1824148" cy="1938992"/>
          </a:xfrm>
          <a:prstGeom prst="rect">
            <a:avLst/>
          </a:prstGeom>
          <a:noFill/>
        </p:spPr>
        <p:txBody>
          <a:bodyPr wrap="square" rtlCol="0">
            <a:spAutoFit/>
          </a:bodyPr>
          <a:lstStyle/>
          <a:p>
            <a:r>
              <a:rPr lang="en-GB" sz="1000" dirty="0">
                <a:latin typeface="Calibri" panose="020F0502020204030204" pitchFamily="34" charset="0"/>
                <a:cs typeface="Calibri" panose="020F0502020204030204" pitchFamily="34" charset="0"/>
              </a:rPr>
              <a:t>Consider risk points in lessons e.g. when using tools and use additional adults to scaffold learning. </a:t>
            </a:r>
          </a:p>
          <a:p>
            <a:r>
              <a:rPr lang="en-GB" sz="1000" dirty="0">
                <a:latin typeface="Calibri" panose="020F0502020204030204" pitchFamily="34" charset="0"/>
                <a:cs typeface="Calibri" panose="020F0502020204030204" pitchFamily="34" charset="0"/>
              </a:rPr>
              <a:t>Ensure staff are aware of pupils who may have a sensitivity to noise, taste, texture or smell. </a:t>
            </a:r>
          </a:p>
          <a:p>
            <a:r>
              <a:rPr lang="en-GB" sz="1000" dirty="0">
                <a:latin typeface="Calibri" panose="020F0502020204030204" pitchFamily="34" charset="0"/>
                <a:cs typeface="Calibri" panose="020F0502020204030204" pitchFamily="34" charset="0"/>
              </a:rPr>
              <a:t>Ensure additional adults are clear about the sequence and support necessary. </a:t>
            </a:r>
          </a:p>
          <a:p>
            <a:r>
              <a:rPr lang="en-GB" sz="1000" dirty="0">
                <a:latin typeface="Calibri" panose="020F0502020204030204" pitchFamily="34" charset="0"/>
                <a:cs typeface="Calibri" panose="020F0502020204030204" pitchFamily="34" charset="0"/>
              </a:rPr>
              <a:t>Ask for verbal feedback from support staff after the lesson</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000" name="Pentagon 43">
            <a:extLst>
              <a:ext uri="{FF2B5EF4-FFF2-40B4-BE49-F238E27FC236}">
                <a16:creationId xmlns:a16="http://schemas.microsoft.com/office/drawing/2014/main" id="{7D45373E-9012-4126-80E0-FD016F9C841C}"/>
              </a:ext>
            </a:extLst>
          </p:cNvPr>
          <p:cNvSpPr/>
          <p:nvPr/>
        </p:nvSpPr>
        <p:spPr>
          <a:xfrm>
            <a:off x="4069767" y="1491305"/>
            <a:ext cx="1905573" cy="1294103"/>
          </a:xfrm>
          <a:prstGeom prst="homePlate">
            <a:avLst>
              <a:gd name="adj" fmla="val 23318"/>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nvGrpSpPr>
          <p:cNvPr id="1001" name="Group 1000">
            <a:extLst>
              <a:ext uri="{FF2B5EF4-FFF2-40B4-BE49-F238E27FC236}">
                <a16:creationId xmlns:a16="http://schemas.microsoft.com/office/drawing/2014/main" id="{7EAE529B-2DA1-425E-93EA-570A39C83181}"/>
              </a:ext>
            </a:extLst>
          </p:cNvPr>
          <p:cNvGrpSpPr/>
          <p:nvPr/>
        </p:nvGrpSpPr>
        <p:grpSpPr>
          <a:xfrm>
            <a:off x="4247081" y="1517561"/>
            <a:ext cx="1341614" cy="1080583"/>
            <a:chOff x="2053319" y="1498507"/>
            <a:chExt cx="1755260" cy="976506"/>
          </a:xfrm>
        </p:grpSpPr>
        <p:sp>
          <p:nvSpPr>
            <p:cNvPr id="1002" name="TextBox 1001">
              <a:extLst>
                <a:ext uri="{FF2B5EF4-FFF2-40B4-BE49-F238E27FC236}">
                  <a16:creationId xmlns:a16="http://schemas.microsoft.com/office/drawing/2014/main" id="{6FAE6665-FA76-442E-B42C-B18FCD34B47A}"/>
                </a:ext>
              </a:extLst>
            </p:cNvPr>
            <p:cNvSpPr txBox="1"/>
            <p:nvPr/>
          </p:nvSpPr>
          <p:spPr>
            <a:xfrm>
              <a:off x="2190755" y="1498507"/>
              <a:ext cx="1400520" cy="250320"/>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Calibri" panose="020F0502020204030204" pitchFamily="34" charset="0"/>
                </a:rPr>
                <a:t>Resources</a:t>
              </a:r>
              <a:endParaRPr lang="ko-KR" altLang="en-US" sz="1200" b="1" dirty="0">
                <a:solidFill>
                  <a:schemeClr val="tx1">
                    <a:lumMod val="75000"/>
                    <a:lumOff val="25000"/>
                  </a:schemeClr>
                </a:solidFill>
                <a:cs typeface="Calibri" panose="020F0502020204030204" pitchFamily="34" charset="0"/>
              </a:endParaRPr>
            </a:p>
          </p:txBody>
        </p:sp>
        <p:sp>
          <p:nvSpPr>
            <p:cNvPr id="1003" name="TextBox 1002">
              <a:extLst>
                <a:ext uri="{FF2B5EF4-FFF2-40B4-BE49-F238E27FC236}">
                  <a16:creationId xmlns:a16="http://schemas.microsoft.com/office/drawing/2014/main" id="{E1A7FAB4-1383-4174-B8EE-D3C530A98EF9}"/>
                </a:ext>
              </a:extLst>
            </p:cNvPr>
            <p:cNvSpPr txBox="1"/>
            <p:nvPr/>
          </p:nvSpPr>
          <p:spPr>
            <a:xfrm>
              <a:off x="2053319" y="1724054"/>
              <a:ext cx="1755260" cy="750959"/>
            </a:xfrm>
            <a:prstGeom prst="rect">
              <a:avLst/>
            </a:prstGeom>
            <a:noFill/>
          </p:spPr>
          <p:txBody>
            <a:bodyPr wrap="square" rtlCol="0">
              <a:spAutoFit/>
            </a:bodyPr>
            <a:lstStyle/>
            <a:p>
              <a:pPr algn="ctr"/>
              <a:r>
                <a:rPr lang="en-US" altLang="ko-KR" sz="1200" dirty="0" smtClean="0">
                  <a:solidFill>
                    <a:schemeClr val="tx1">
                      <a:lumMod val="75000"/>
                      <a:lumOff val="25000"/>
                    </a:schemeClr>
                  </a:solidFill>
                  <a:latin typeface="Calibri" panose="020F0502020204030204" pitchFamily="34" charset="0"/>
                  <a:cs typeface="Calibri" panose="020F0502020204030204" pitchFamily="34" charset="0"/>
                </a:rPr>
                <a:t>Effective resources which support and promote learning </a:t>
              </a:r>
              <a:endParaRPr lang="ko-KR" altLang="en-US" sz="12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1004" name="Flowchart: Document 1003">
            <a:extLst>
              <a:ext uri="{FF2B5EF4-FFF2-40B4-BE49-F238E27FC236}">
                <a16:creationId xmlns:a16="http://schemas.microsoft.com/office/drawing/2014/main" id="{FC708985-8D4C-49D0-9768-D70A38783E50}"/>
              </a:ext>
            </a:extLst>
          </p:cNvPr>
          <p:cNvSpPr/>
          <p:nvPr/>
        </p:nvSpPr>
        <p:spPr>
          <a:xfrm>
            <a:off x="4081272" y="2883098"/>
            <a:ext cx="1905573" cy="3718594"/>
          </a:xfrm>
          <a:prstGeom prst="flowChartDocumen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endParaRPr lang="en-GB" sz="900" dirty="0">
              <a:solidFill>
                <a:schemeClr val="tx1"/>
              </a:solidFill>
              <a:latin typeface="Calibri" panose="020F0502020204030204" pitchFamily="34" charset="0"/>
              <a:cs typeface="Calibri" panose="020F0502020204030204" pitchFamily="34" charset="0"/>
            </a:endParaRPr>
          </a:p>
        </p:txBody>
      </p:sp>
      <p:sp>
        <p:nvSpPr>
          <p:cNvPr id="1006" name="Pentagon 49">
            <a:extLst>
              <a:ext uri="{FF2B5EF4-FFF2-40B4-BE49-F238E27FC236}">
                <a16:creationId xmlns:a16="http://schemas.microsoft.com/office/drawing/2014/main" id="{92DB6BFC-BCBC-40B5-8F85-8E7A7F2BACEC}"/>
              </a:ext>
            </a:extLst>
          </p:cNvPr>
          <p:cNvSpPr/>
          <p:nvPr/>
        </p:nvSpPr>
        <p:spPr>
          <a:xfrm>
            <a:off x="6070929" y="1476634"/>
            <a:ext cx="1905573" cy="1347556"/>
          </a:xfrm>
          <a:prstGeom prst="homePlate">
            <a:avLst>
              <a:gd name="adj" fmla="val 23318"/>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nvGrpSpPr>
          <p:cNvPr id="1007" name="Group 1006">
            <a:extLst>
              <a:ext uri="{FF2B5EF4-FFF2-40B4-BE49-F238E27FC236}">
                <a16:creationId xmlns:a16="http://schemas.microsoft.com/office/drawing/2014/main" id="{03EA99A1-FF5E-4592-BE94-1AFDBCA4643F}"/>
              </a:ext>
            </a:extLst>
          </p:cNvPr>
          <p:cNvGrpSpPr/>
          <p:nvPr/>
        </p:nvGrpSpPr>
        <p:grpSpPr>
          <a:xfrm>
            <a:off x="6200561" y="1497121"/>
            <a:ext cx="1598277" cy="911367"/>
            <a:chOff x="1987376" y="1467837"/>
            <a:chExt cx="2091057" cy="823585"/>
          </a:xfrm>
        </p:grpSpPr>
        <p:sp>
          <p:nvSpPr>
            <p:cNvPr id="1008" name="TextBox 1007">
              <a:extLst>
                <a:ext uri="{FF2B5EF4-FFF2-40B4-BE49-F238E27FC236}">
                  <a16:creationId xmlns:a16="http://schemas.microsoft.com/office/drawing/2014/main" id="{E19F492B-B9EB-4701-A672-AD30A4422643}"/>
                </a:ext>
              </a:extLst>
            </p:cNvPr>
            <p:cNvSpPr txBox="1"/>
            <p:nvPr/>
          </p:nvSpPr>
          <p:spPr>
            <a:xfrm>
              <a:off x="2211906" y="1467837"/>
              <a:ext cx="1400519" cy="250319"/>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Arial" pitchFamily="34" charset="0"/>
                </a:rPr>
                <a:t>Response</a:t>
              </a:r>
              <a:endParaRPr lang="ko-KR" altLang="en-US" sz="1200" b="1" dirty="0">
                <a:solidFill>
                  <a:schemeClr val="tx1">
                    <a:lumMod val="75000"/>
                    <a:lumOff val="25000"/>
                  </a:schemeClr>
                </a:solidFill>
                <a:cs typeface="Arial" pitchFamily="34" charset="0"/>
              </a:endParaRPr>
            </a:p>
          </p:txBody>
        </p:sp>
        <p:sp>
          <p:nvSpPr>
            <p:cNvPr id="1009" name="TextBox 1008">
              <a:extLst>
                <a:ext uri="{FF2B5EF4-FFF2-40B4-BE49-F238E27FC236}">
                  <a16:creationId xmlns:a16="http://schemas.microsoft.com/office/drawing/2014/main" id="{CD82AB18-10CF-4BD5-B0BD-98D815EF5C6F}"/>
                </a:ext>
              </a:extLst>
            </p:cNvPr>
            <p:cNvSpPr txBox="1"/>
            <p:nvPr/>
          </p:nvSpPr>
          <p:spPr>
            <a:xfrm>
              <a:off x="1987376" y="1707345"/>
              <a:ext cx="2091057" cy="584077"/>
            </a:xfrm>
            <a:prstGeom prst="rect">
              <a:avLst/>
            </a:prstGeom>
            <a:noFill/>
          </p:spPr>
          <p:txBody>
            <a:bodyPr wrap="square" rtlCol="0">
              <a:spAutoFit/>
            </a:bodyPr>
            <a:lstStyle/>
            <a:p>
              <a:pPr algn="ctr"/>
              <a:r>
                <a:rPr lang="en-GB" altLang="ko-KR" sz="1200" dirty="0" smtClean="0">
                  <a:solidFill>
                    <a:schemeClr val="tx1">
                      <a:lumMod val="75000"/>
                      <a:lumOff val="25000"/>
                    </a:schemeClr>
                  </a:solidFill>
                  <a:latin typeface="Calibri" panose="020F0502020204030204" pitchFamily="34" charset="0"/>
                  <a:cs typeface="Calibri" panose="020F0502020204030204" pitchFamily="34" charset="0"/>
                </a:rPr>
                <a:t>Support to participate and share learning in a variety of ways</a:t>
              </a:r>
              <a:endParaRPr lang="ko-KR" altLang="en-US" sz="12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1010" name="Flowchart: Document 1009">
            <a:extLst>
              <a:ext uri="{FF2B5EF4-FFF2-40B4-BE49-F238E27FC236}">
                <a16:creationId xmlns:a16="http://schemas.microsoft.com/office/drawing/2014/main" id="{D20744F7-6190-4176-BBC7-74B9E487B635}"/>
              </a:ext>
            </a:extLst>
          </p:cNvPr>
          <p:cNvSpPr/>
          <p:nvPr/>
        </p:nvSpPr>
        <p:spPr>
          <a:xfrm>
            <a:off x="6072514" y="2883098"/>
            <a:ext cx="1905573" cy="3718594"/>
          </a:xfrm>
          <a:prstGeom prst="flowChartDocumen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011" name="TextBox 1010">
            <a:extLst>
              <a:ext uri="{FF2B5EF4-FFF2-40B4-BE49-F238E27FC236}">
                <a16:creationId xmlns:a16="http://schemas.microsoft.com/office/drawing/2014/main" id="{BC42D99A-DA10-47FB-83F1-F8D11FB10952}"/>
              </a:ext>
            </a:extLst>
          </p:cNvPr>
          <p:cNvSpPr txBox="1"/>
          <p:nvPr/>
        </p:nvSpPr>
        <p:spPr>
          <a:xfrm>
            <a:off x="6070929" y="2895670"/>
            <a:ext cx="1888725" cy="3170099"/>
          </a:xfrm>
          <a:prstGeom prst="rect">
            <a:avLst/>
          </a:prstGeom>
          <a:noFill/>
        </p:spPr>
        <p:txBody>
          <a:bodyPr wrap="square" rtlCol="0">
            <a:spAutoFit/>
          </a:bodyPr>
          <a:lstStyle/>
          <a:p>
            <a:r>
              <a:rPr lang="en-GB" sz="1000" dirty="0" smtClean="0">
                <a:latin typeface="Calibri" panose="020F0502020204030204" pitchFamily="34" charset="0"/>
                <a:cs typeface="Calibri" panose="020F0502020204030204" pitchFamily="34" charset="0"/>
              </a:rPr>
              <a:t>Allow </a:t>
            </a:r>
            <a:r>
              <a:rPr lang="en-GB" sz="1000" dirty="0">
                <a:latin typeface="Calibri" panose="020F0502020204030204" pitchFamily="34" charset="0"/>
                <a:cs typeface="Calibri" panose="020F0502020204030204" pitchFamily="34" charset="0"/>
              </a:rPr>
              <a:t>time for sensory exploration of materials and processes. </a:t>
            </a:r>
          </a:p>
          <a:p>
            <a:r>
              <a:rPr lang="en-GB" sz="1000" dirty="0">
                <a:latin typeface="Calibri" panose="020F0502020204030204" pitchFamily="34" charset="0"/>
                <a:cs typeface="Calibri" panose="020F0502020204030204" pitchFamily="34" charset="0"/>
              </a:rPr>
              <a:t>Use real objects wherever possible when looking at artefacts. </a:t>
            </a:r>
          </a:p>
          <a:p>
            <a:r>
              <a:rPr lang="en-GB" sz="1000" dirty="0">
                <a:latin typeface="Calibri" panose="020F0502020204030204" pitchFamily="34" charset="0"/>
                <a:cs typeface="Calibri" panose="020F0502020204030204" pitchFamily="34" charset="0"/>
              </a:rPr>
              <a:t>Consider different ways of recording the learning: drawing, scribing, video, photos, voice recordings. </a:t>
            </a:r>
          </a:p>
          <a:p>
            <a:r>
              <a:rPr lang="en-GB" sz="1000" dirty="0">
                <a:latin typeface="Calibri" panose="020F0502020204030204" pitchFamily="34" charset="0"/>
                <a:cs typeface="Calibri" panose="020F0502020204030204" pitchFamily="34" charset="0"/>
              </a:rPr>
              <a:t>Use visual timetables where necessary with ‘now’ and ‘next’ prompts. Consider using a draw/paint programme where children do not have the necessary dexterity or mobility. </a:t>
            </a:r>
          </a:p>
          <a:p>
            <a:r>
              <a:rPr lang="en-GB" sz="1000" dirty="0">
                <a:latin typeface="Calibri" panose="020F0502020204030204" pitchFamily="34" charset="0"/>
                <a:cs typeface="Calibri" panose="020F0502020204030204" pitchFamily="34" charset="0"/>
              </a:rPr>
              <a:t>Use photos and videos to capture and share materials, planning, sketches and finished work. </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012" name="Pentagon 55">
            <a:extLst>
              <a:ext uri="{FF2B5EF4-FFF2-40B4-BE49-F238E27FC236}">
                <a16:creationId xmlns:a16="http://schemas.microsoft.com/office/drawing/2014/main" id="{69CBB036-5CDB-4A9C-8CD7-0578443B1F8B}"/>
              </a:ext>
            </a:extLst>
          </p:cNvPr>
          <p:cNvSpPr/>
          <p:nvPr/>
        </p:nvSpPr>
        <p:spPr>
          <a:xfrm>
            <a:off x="8102220" y="1470472"/>
            <a:ext cx="1905573" cy="1302249"/>
          </a:xfrm>
          <a:prstGeom prst="homePlate">
            <a:avLst>
              <a:gd name="adj" fmla="val 23318"/>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p>
        </p:txBody>
      </p:sp>
      <p:grpSp>
        <p:nvGrpSpPr>
          <p:cNvPr id="1013" name="Group 1012">
            <a:extLst>
              <a:ext uri="{FF2B5EF4-FFF2-40B4-BE49-F238E27FC236}">
                <a16:creationId xmlns:a16="http://schemas.microsoft.com/office/drawing/2014/main" id="{BE2F8CE5-31A9-4595-A517-E51B34384242}"/>
              </a:ext>
            </a:extLst>
          </p:cNvPr>
          <p:cNvGrpSpPr/>
          <p:nvPr/>
        </p:nvGrpSpPr>
        <p:grpSpPr>
          <a:xfrm>
            <a:off x="8229235" y="1491586"/>
            <a:ext cx="1472044" cy="1217463"/>
            <a:chOff x="2093798" y="1475658"/>
            <a:chExt cx="1925907" cy="1100197"/>
          </a:xfrm>
        </p:grpSpPr>
        <p:sp>
          <p:nvSpPr>
            <p:cNvPr id="1014" name="TextBox 1013">
              <a:extLst>
                <a:ext uri="{FF2B5EF4-FFF2-40B4-BE49-F238E27FC236}">
                  <a16:creationId xmlns:a16="http://schemas.microsoft.com/office/drawing/2014/main" id="{70967895-1ADB-4C16-B641-20ACFF405A5D}"/>
                </a:ext>
              </a:extLst>
            </p:cNvPr>
            <p:cNvSpPr txBox="1"/>
            <p:nvPr/>
          </p:nvSpPr>
          <p:spPr>
            <a:xfrm>
              <a:off x="2300606" y="1475658"/>
              <a:ext cx="1400520" cy="250319"/>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Arial" pitchFamily="34" charset="0"/>
                </a:rPr>
                <a:t>Resilience</a:t>
              </a:r>
              <a:endParaRPr lang="ko-KR" altLang="en-US" sz="1200" b="1" dirty="0">
                <a:solidFill>
                  <a:schemeClr val="tx1">
                    <a:lumMod val="75000"/>
                    <a:lumOff val="25000"/>
                  </a:schemeClr>
                </a:solidFill>
                <a:cs typeface="Arial" pitchFamily="34" charset="0"/>
              </a:endParaRPr>
            </a:p>
          </p:txBody>
        </p:sp>
        <p:sp>
          <p:nvSpPr>
            <p:cNvPr id="1015" name="TextBox 1014">
              <a:extLst>
                <a:ext uri="{FF2B5EF4-FFF2-40B4-BE49-F238E27FC236}">
                  <a16:creationId xmlns:a16="http://schemas.microsoft.com/office/drawing/2014/main" id="{4F1B4146-DD98-4EFA-9016-8F6FEC539278}"/>
                </a:ext>
              </a:extLst>
            </p:cNvPr>
            <p:cNvSpPr txBox="1"/>
            <p:nvPr/>
          </p:nvSpPr>
          <p:spPr>
            <a:xfrm>
              <a:off x="2093798" y="1658021"/>
              <a:ext cx="1925907" cy="917834"/>
            </a:xfrm>
            <a:prstGeom prst="rect">
              <a:avLst/>
            </a:prstGeom>
            <a:noFill/>
          </p:spPr>
          <p:txBody>
            <a:bodyPr wrap="square" rtlCol="0">
              <a:spAutoFit/>
            </a:bodyPr>
            <a:lstStyle/>
            <a:p>
              <a:pPr algn="ctr"/>
              <a:r>
                <a:rPr lang="en-GB" altLang="ko-KR" sz="1200" dirty="0" smtClean="0">
                  <a:solidFill>
                    <a:schemeClr val="tx1">
                      <a:lumMod val="75000"/>
                      <a:lumOff val="25000"/>
                    </a:schemeClr>
                  </a:solidFill>
                  <a:latin typeface="Calibri" panose="020F0502020204030204" pitchFamily="34" charset="0"/>
                  <a:cs typeface="Calibri" panose="020F0502020204030204" pitchFamily="34" charset="0"/>
                </a:rPr>
                <a:t>Fostering a culture of independence and where mistakes are part of the learning</a:t>
              </a:r>
              <a:endParaRPr lang="ko-KR" altLang="en-US" sz="12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1016" name="Flowchart: Document 1015">
            <a:extLst>
              <a:ext uri="{FF2B5EF4-FFF2-40B4-BE49-F238E27FC236}">
                <a16:creationId xmlns:a16="http://schemas.microsoft.com/office/drawing/2014/main" id="{802C8873-2492-4167-9047-B01A60E6F06B}"/>
              </a:ext>
            </a:extLst>
          </p:cNvPr>
          <p:cNvSpPr/>
          <p:nvPr/>
        </p:nvSpPr>
        <p:spPr>
          <a:xfrm>
            <a:off x="8079438" y="2856972"/>
            <a:ext cx="1905573" cy="3716844"/>
          </a:xfrm>
          <a:prstGeom prst="flowChartDocumen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017" name="TextBox 1016">
            <a:extLst>
              <a:ext uri="{FF2B5EF4-FFF2-40B4-BE49-F238E27FC236}">
                <a16:creationId xmlns:a16="http://schemas.microsoft.com/office/drawing/2014/main" id="{3794A7BF-1544-49CF-95C6-4817CEDFC56D}"/>
              </a:ext>
            </a:extLst>
          </p:cNvPr>
          <p:cNvSpPr txBox="1"/>
          <p:nvPr/>
        </p:nvSpPr>
        <p:spPr>
          <a:xfrm>
            <a:off x="8137708" y="2902027"/>
            <a:ext cx="1767046" cy="1169551"/>
          </a:xfrm>
          <a:prstGeom prst="rect">
            <a:avLst/>
          </a:prstGeom>
          <a:noFill/>
        </p:spPr>
        <p:txBody>
          <a:bodyPr wrap="square" rtlCol="0">
            <a:spAutoFit/>
          </a:bodyPr>
          <a:lstStyle/>
          <a:p>
            <a:r>
              <a:rPr lang="en-GB" sz="1000" dirty="0">
                <a:latin typeface="Calibri" panose="020F0502020204030204" pitchFamily="34" charset="0"/>
                <a:cs typeface="Calibri" panose="020F0502020204030204" pitchFamily="34" charset="0"/>
              </a:rPr>
              <a:t>Use displays to ensure the work of all children is celebrated and </a:t>
            </a:r>
            <a:r>
              <a:rPr lang="en-GB" sz="1000" dirty="0" smtClean="0">
                <a:latin typeface="Calibri" panose="020F0502020204030204" pitchFamily="34" charset="0"/>
                <a:cs typeface="Calibri" panose="020F0502020204030204" pitchFamily="34" charset="0"/>
              </a:rPr>
              <a:t>children’s achievements </a:t>
            </a:r>
            <a:r>
              <a:rPr lang="en-GB" sz="1000" dirty="0">
                <a:latin typeface="Calibri" panose="020F0502020204030204" pitchFamily="34" charset="0"/>
                <a:cs typeface="Calibri" panose="020F0502020204030204" pitchFamily="34" charset="0"/>
              </a:rPr>
              <a:t>are recognised. </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a:p>
            <a:r>
              <a:rPr lang="en-US" altLang="ko-KR" sz="1000" dirty="0" smtClean="0">
                <a:solidFill>
                  <a:schemeClr val="tx1">
                    <a:lumMod val="75000"/>
                    <a:lumOff val="25000"/>
                  </a:schemeClr>
                </a:solidFill>
                <a:latin typeface="Calibri" panose="020F0502020204030204" pitchFamily="34" charset="0"/>
                <a:cs typeface="Calibri" panose="020F0502020204030204" pitchFamily="34" charset="0"/>
              </a:rPr>
              <a:t>Sketch books are used to promote trial and error and show the art making process.</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018" name="Pentagon 61">
            <a:extLst>
              <a:ext uri="{FF2B5EF4-FFF2-40B4-BE49-F238E27FC236}">
                <a16:creationId xmlns:a16="http://schemas.microsoft.com/office/drawing/2014/main" id="{E1633C3A-053C-4F6B-8BC5-CC49503B8DE1}"/>
              </a:ext>
            </a:extLst>
          </p:cNvPr>
          <p:cNvSpPr/>
          <p:nvPr/>
        </p:nvSpPr>
        <p:spPr>
          <a:xfrm>
            <a:off x="152275" y="1476634"/>
            <a:ext cx="1905573" cy="1330997"/>
          </a:xfrm>
          <a:prstGeom prst="homePlate">
            <a:avLst>
              <a:gd name="adj" fmla="val 23318"/>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022" name="Flowchart: Document 1021">
            <a:extLst>
              <a:ext uri="{FF2B5EF4-FFF2-40B4-BE49-F238E27FC236}">
                <a16:creationId xmlns:a16="http://schemas.microsoft.com/office/drawing/2014/main" id="{2B5349B2-8229-4E94-9ED9-0B2336807FDC}"/>
              </a:ext>
            </a:extLst>
          </p:cNvPr>
          <p:cNvSpPr/>
          <p:nvPr/>
        </p:nvSpPr>
        <p:spPr>
          <a:xfrm>
            <a:off x="91544" y="2859504"/>
            <a:ext cx="1905573" cy="3742187"/>
          </a:xfrm>
          <a:prstGeom prst="flowChartDocumen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023" name="TextBox 1022">
            <a:extLst>
              <a:ext uri="{FF2B5EF4-FFF2-40B4-BE49-F238E27FC236}">
                <a16:creationId xmlns:a16="http://schemas.microsoft.com/office/drawing/2014/main" id="{2F118A10-E530-45F9-8CB9-ECEDC7AA7EDF}"/>
              </a:ext>
            </a:extLst>
          </p:cNvPr>
          <p:cNvSpPr txBox="1"/>
          <p:nvPr/>
        </p:nvSpPr>
        <p:spPr>
          <a:xfrm>
            <a:off x="130558" y="2859504"/>
            <a:ext cx="1866560" cy="3016210"/>
          </a:xfrm>
          <a:prstGeom prst="rect">
            <a:avLst/>
          </a:prstGeom>
          <a:noFill/>
        </p:spPr>
        <p:txBody>
          <a:bodyPr wrap="square" rtlCol="0">
            <a:spAutoFit/>
          </a:bodyPr>
          <a:lstStyle/>
          <a:p>
            <a:r>
              <a:rPr lang="en-GB" sz="1000" dirty="0">
                <a:latin typeface="Calibri" panose="020F0502020204030204" pitchFamily="34" charset="0"/>
                <a:cs typeface="Calibri" panose="020F0502020204030204" pitchFamily="34" charset="0"/>
              </a:rPr>
              <a:t>Ensure pupils are close enough to the adult to see and hear clearly. </a:t>
            </a:r>
            <a:r>
              <a:rPr lang="en-GB" altLang="ko-KR" sz="1000" dirty="0" smtClean="0">
                <a:latin typeface="Calibri" panose="020F0502020204030204" pitchFamily="34" charset="0"/>
                <a:cs typeface="Calibri" panose="020F0502020204030204" pitchFamily="34" charset="0"/>
              </a:rPr>
              <a:t>P</a:t>
            </a:r>
            <a:r>
              <a:rPr lang="en-GB" sz="1000" dirty="0" smtClean="0">
                <a:latin typeface="Calibri" panose="020F0502020204030204" pitchFamily="34" charset="0"/>
                <a:cs typeface="Calibri" panose="020F0502020204030204" pitchFamily="34" charset="0"/>
              </a:rPr>
              <a:t>upils </a:t>
            </a:r>
            <a:r>
              <a:rPr lang="en-GB" sz="1000" dirty="0">
                <a:latin typeface="Calibri" panose="020F0502020204030204" pitchFamily="34" charset="0"/>
                <a:cs typeface="Calibri" panose="020F0502020204030204" pitchFamily="34" charset="0"/>
              </a:rPr>
              <a:t>with vision difficulties are situated where there is no reflective glare from the whiteboard if using for visual prompts. </a:t>
            </a:r>
            <a:endParaRPr lang="en-GB" sz="1000" dirty="0" smtClean="0">
              <a:latin typeface="Calibri" panose="020F0502020204030204" pitchFamily="34" charset="0"/>
              <a:cs typeface="Calibri" panose="020F0502020204030204" pitchFamily="34" charset="0"/>
            </a:endParaRPr>
          </a:p>
          <a:p>
            <a:r>
              <a:rPr lang="en-GB" sz="1000" dirty="0" smtClean="0">
                <a:latin typeface="Calibri" panose="020F0502020204030204" pitchFamily="34" charset="0"/>
                <a:cs typeface="Calibri" panose="020F0502020204030204" pitchFamily="34" charset="0"/>
              </a:rPr>
              <a:t>Ensure background noise </a:t>
            </a:r>
            <a:r>
              <a:rPr lang="en-GB" sz="1000" dirty="0">
                <a:latin typeface="Calibri" panose="020F0502020204030204" pitchFamily="34" charset="0"/>
                <a:cs typeface="Calibri" panose="020F0502020204030204" pitchFamily="34" charset="0"/>
              </a:rPr>
              <a:t>is reduced. </a:t>
            </a:r>
            <a:r>
              <a:rPr lang="en-GB" sz="1000" dirty="0" smtClean="0">
                <a:latin typeface="Calibri" panose="020F0502020204030204" pitchFamily="34" charset="0"/>
                <a:cs typeface="Calibri" panose="020F0502020204030204" pitchFamily="34" charset="0"/>
              </a:rPr>
              <a:t> Consider </a:t>
            </a:r>
            <a:r>
              <a:rPr lang="en-GB" sz="1000" dirty="0">
                <a:latin typeface="Calibri" panose="020F0502020204030204" pitchFamily="34" charset="0"/>
                <a:cs typeface="Calibri" panose="020F0502020204030204" pitchFamily="34" charset="0"/>
              </a:rPr>
              <a:t>accessibility and safety of any demonstrations using equipment and resources. </a:t>
            </a:r>
          </a:p>
          <a:p>
            <a:r>
              <a:rPr lang="en-GB" sz="1000" dirty="0">
                <a:latin typeface="Calibri" panose="020F0502020204030204" pitchFamily="34" charset="0"/>
                <a:cs typeface="Calibri" panose="020F0502020204030204" pitchFamily="34" charset="0"/>
              </a:rPr>
              <a:t>Ensure seating arrangements allow for adult </a:t>
            </a:r>
            <a:r>
              <a:rPr lang="en-GB" sz="1000" dirty="0" smtClean="0">
                <a:latin typeface="Calibri" panose="020F0502020204030204" pitchFamily="34" charset="0"/>
                <a:cs typeface="Calibri" panose="020F0502020204030204" pitchFamily="34" charset="0"/>
              </a:rPr>
              <a:t>support. Consider </a:t>
            </a:r>
            <a:r>
              <a:rPr lang="en-GB" sz="1000" dirty="0">
                <a:latin typeface="Calibri" panose="020F0502020204030204" pitchFamily="34" charset="0"/>
                <a:cs typeface="Calibri" panose="020F0502020204030204" pitchFamily="34" charset="0"/>
              </a:rPr>
              <a:t>groupings of pupils and be sensitive to the needs of specific pupils who may have difficulty working in a larger group. </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p:txBody>
      </p:sp>
      <p:grpSp>
        <p:nvGrpSpPr>
          <p:cNvPr id="35" name="Group 34">
            <a:extLst>
              <a:ext uri="{FF2B5EF4-FFF2-40B4-BE49-F238E27FC236}">
                <a16:creationId xmlns:a16="http://schemas.microsoft.com/office/drawing/2014/main" id="{EFB27E1D-520B-4082-A648-EFF84048DAFE}"/>
              </a:ext>
            </a:extLst>
          </p:cNvPr>
          <p:cNvGrpSpPr/>
          <p:nvPr/>
        </p:nvGrpSpPr>
        <p:grpSpPr>
          <a:xfrm>
            <a:off x="319725" y="1521989"/>
            <a:ext cx="1256262" cy="1129295"/>
            <a:chOff x="2101361" y="1549647"/>
            <a:chExt cx="1643594" cy="1054227"/>
          </a:xfrm>
        </p:grpSpPr>
        <p:sp>
          <p:nvSpPr>
            <p:cNvPr id="36" name="TextBox 35">
              <a:extLst>
                <a:ext uri="{FF2B5EF4-FFF2-40B4-BE49-F238E27FC236}">
                  <a16:creationId xmlns:a16="http://schemas.microsoft.com/office/drawing/2014/main" id="{C1FFEF9C-8A22-45C3-8001-678D6FF050CA}"/>
                </a:ext>
              </a:extLst>
            </p:cNvPr>
            <p:cNvSpPr txBox="1"/>
            <p:nvPr/>
          </p:nvSpPr>
          <p:spPr>
            <a:xfrm>
              <a:off x="2101361" y="1549647"/>
              <a:ext cx="1643594" cy="250319"/>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Arial" pitchFamily="34" charset="0"/>
                </a:rPr>
                <a:t>Room</a:t>
              </a:r>
              <a:endParaRPr lang="ko-KR" altLang="en-US" sz="1200" b="1" dirty="0">
                <a:solidFill>
                  <a:schemeClr val="tx1">
                    <a:lumMod val="75000"/>
                    <a:lumOff val="25000"/>
                  </a:schemeClr>
                </a:solidFill>
                <a:cs typeface="Arial" pitchFamily="34" charset="0"/>
              </a:endParaRPr>
            </a:p>
          </p:txBody>
        </p:sp>
        <p:sp>
          <p:nvSpPr>
            <p:cNvPr id="37" name="TextBox 36">
              <a:extLst>
                <a:ext uri="{FF2B5EF4-FFF2-40B4-BE49-F238E27FC236}">
                  <a16:creationId xmlns:a16="http://schemas.microsoft.com/office/drawing/2014/main" id="{EF6683A7-BE51-4F95-9AC3-AEA49325393A}"/>
                </a:ext>
              </a:extLst>
            </p:cNvPr>
            <p:cNvSpPr txBox="1"/>
            <p:nvPr/>
          </p:nvSpPr>
          <p:spPr>
            <a:xfrm>
              <a:off x="2249216" y="1755571"/>
              <a:ext cx="1400518" cy="848303"/>
            </a:xfrm>
            <a:prstGeom prst="rect">
              <a:avLst/>
            </a:prstGeom>
            <a:noFill/>
          </p:spPr>
          <p:txBody>
            <a:bodyPr wrap="square" rtlCol="0">
              <a:spAutoFit/>
            </a:bodyPr>
            <a:lstStyle/>
            <a:p>
              <a:pPr algn="ctr"/>
              <a:r>
                <a:rPr lang="en-US" altLang="ko-KR" sz="1100" dirty="0" smtClean="0">
                  <a:solidFill>
                    <a:schemeClr val="tx1">
                      <a:lumMod val="75000"/>
                      <a:lumOff val="25000"/>
                    </a:schemeClr>
                  </a:solidFill>
                  <a:latin typeface="Calibri" panose="020F0502020204030204" pitchFamily="34" charset="0"/>
                  <a:cs typeface="Calibri" panose="020F0502020204030204" pitchFamily="34" charset="0"/>
                </a:rPr>
                <a:t>A learning space which reflects and promotes engagement </a:t>
              </a:r>
              <a:endParaRPr lang="ko-KR" altLang="en-US" sz="11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38" name="Pentagon 61">
            <a:extLst>
              <a:ext uri="{FF2B5EF4-FFF2-40B4-BE49-F238E27FC236}">
                <a16:creationId xmlns:a16="http://schemas.microsoft.com/office/drawing/2014/main" id="{E1633C3A-053C-4F6B-8BC5-CC49503B8DE1}"/>
              </a:ext>
            </a:extLst>
          </p:cNvPr>
          <p:cNvSpPr/>
          <p:nvPr/>
        </p:nvSpPr>
        <p:spPr>
          <a:xfrm>
            <a:off x="10104796" y="1424760"/>
            <a:ext cx="1905573" cy="1347961"/>
          </a:xfrm>
          <a:prstGeom prst="homePlate">
            <a:avLst>
              <a:gd name="adj" fmla="val 23318"/>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39" name="Flowchart: Document 38">
            <a:extLst>
              <a:ext uri="{FF2B5EF4-FFF2-40B4-BE49-F238E27FC236}">
                <a16:creationId xmlns:a16="http://schemas.microsoft.com/office/drawing/2014/main" id="{2B5349B2-8229-4E94-9ED9-0B2336807FDC}"/>
              </a:ext>
            </a:extLst>
          </p:cNvPr>
          <p:cNvSpPr/>
          <p:nvPr/>
        </p:nvSpPr>
        <p:spPr>
          <a:xfrm>
            <a:off x="10104795" y="2859504"/>
            <a:ext cx="1905573" cy="3714311"/>
          </a:xfrm>
          <a:prstGeom prst="flowChartDocumen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nvGrpSpPr>
          <p:cNvPr id="40" name="Group 39">
            <a:extLst>
              <a:ext uri="{FF2B5EF4-FFF2-40B4-BE49-F238E27FC236}">
                <a16:creationId xmlns:a16="http://schemas.microsoft.com/office/drawing/2014/main" id="{BE2F8CE5-31A9-4595-A517-E51B34384242}"/>
              </a:ext>
            </a:extLst>
          </p:cNvPr>
          <p:cNvGrpSpPr/>
          <p:nvPr/>
        </p:nvGrpSpPr>
        <p:grpSpPr>
          <a:xfrm>
            <a:off x="10238055" y="1462554"/>
            <a:ext cx="1368797" cy="1188730"/>
            <a:chOff x="2064854" y="1478872"/>
            <a:chExt cx="1790824" cy="1074233"/>
          </a:xfrm>
        </p:grpSpPr>
        <p:sp>
          <p:nvSpPr>
            <p:cNvPr id="41" name="TextBox 40">
              <a:extLst>
                <a:ext uri="{FF2B5EF4-FFF2-40B4-BE49-F238E27FC236}">
                  <a16:creationId xmlns:a16="http://schemas.microsoft.com/office/drawing/2014/main" id="{70967895-1ADB-4C16-B641-20ACFF405A5D}"/>
                </a:ext>
              </a:extLst>
            </p:cNvPr>
            <p:cNvSpPr txBox="1"/>
            <p:nvPr/>
          </p:nvSpPr>
          <p:spPr>
            <a:xfrm>
              <a:off x="2229333" y="1478872"/>
              <a:ext cx="1400519" cy="417198"/>
            </a:xfrm>
            <a:prstGeom prst="rect">
              <a:avLst/>
            </a:prstGeom>
            <a:noFill/>
          </p:spPr>
          <p:txBody>
            <a:bodyPr wrap="square" rtlCol="0">
              <a:spAutoFit/>
            </a:bodyPr>
            <a:lstStyle/>
            <a:p>
              <a:pPr algn="ctr"/>
              <a:r>
                <a:rPr lang="en-US" altLang="ko-KR" sz="1200" b="1" dirty="0" smtClean="0">
                  <a:solidFill>
                    <a:schemeClr val="tx1">
                      <a:lumMod val="75000"/>
                      <a:lumOff val="25000"/>
                    </a:schemeClr>
                  </a:solidFill>
                  <a:cs typeface="Arial" pitchFamily="34" charset="0"/>
                </a:rPr>
                <a:t>Recall and Retention</a:t>
              </a:r>
              <a:endParaRPr lang="ko-KR" altLang="en-US" sz="1200" b="1" dirty="0">
                <a:solidFill>
                  <a:schemeClr val="tx1">
                    <a:lumMod val="75000"/>
                    <a:lumOff val="25000"/>
                  </a:schemeClr>
                </a:solidFill>
                <a:cs typeface="Arial" pitchFamily="34" charset="0"/>
              </a:endParaRPr>
            </a:p>
          </p:txBody>
        </p:sp>
        <p:sp>
          <p:nvSpPr>
            <p:cNvPr id="42" name="TextBox 41">
              <a:extLst>
                <a:ext uri="{FF2B5EF4-FFF2-40B4-BE49-F238E27FC236}">
                  <a16:creationId xmlns:a16="http://schemas.microsoft.com/office/drawing/2014/main" id="{4F1B4146-DD98-4EFA-9016-8F6FEC539278}"/>
                </a:ext>
              </a:extLst>
            </p:cNvPr>
            <p:cNvSpPr txBox="1"/>
            <p:nvPr/>
          </p:nvSpPr>
          <p:spPr>
            <a:xfrm>
              <a:off x="2064854" y="1802149"/>
              <a:ext cx="1790824" cy="750956"/>
            </a:xfrm>
            <a:prstGeom prst="rect">
              <a:avLst/>
            </a:prstGeom>
            <a:noFill/>
          </p:spPr>
          <p:txBody>
            <a:bodyPr wrap="square" rtlCol="0">
              <a:spAutoFit/>
            </a:bodyPr>
            <a:lstStyle/>
            <a:p>
              <a:pPr algn="ctr"/>
              <a:r>
                <a:rPr lang="en-GB" altLang="ko-KR" sz="1200" dirty="0" smtClean="0">
                  <a:solidFill>
                    <a:schemeClr val="tx1">
                      <a:lumMod val="75000"/>
                      <a:lumOff val="25000"/>
                    </a:schemeClr>
                  </a:solidFill>
                  <a:latin typeface="Calibri" panose="020F0502020204030204" pitchFamily="34" charset="0"/>
                  <a:cs typeface="Calibri" panose="020F0502020204030204" pitchFamily="34" charset="0"/>
                </a:rPr>
                <a:t>Re-visiting, using and applying knowledge and skills</a:t>
              </a:r>
              <a:endParaRPr lang="ko-KR" altLang="en-US" sz="1200" dirty="0">
                <a:solidFill>
                  <a:schemeClr val="tx1">
                    <a:lumMod val="75000"/>
                    <a:lumOff val="25000"/>
                  </a:schemeClr>
                </a:solidFill>
                <a:latin typeface="Calibri" panose="020F0502020204030204" pitchFamily="34" charset="0"/>
                <a:cs typeface="Calibri" panose="020F0502020204030204" pitchFamily="34" charset="0"/>
              </a:endParaRPr>
            </a:p>
          </p:txBody>
        </p:sp>
      </p:grpSp>
      <p:sp>
        <p:nvSpPr>
          <p:cNvPr id="43" name="TextBox 42">
            <a:extLst>
              <a:ext uri="{FF2B5EF4-FFF2-40B4-BE49-F238E27FC236}">
                <a16:creationId xmlns:a16="http://schemas.microsoft.com/office/drawing/2014/main" id="{3794A7BF-1544-49CF-95C6-4817CEDFC56D}"/>
              </a:ext>
            </a:extLst>
          </p:cNvPr>
          <p:cNvSpPr txBox="1"/>
          <p:nvPr/>
        </p:nvSpPr>
        <p:spPr>
          <a:xfrm>
            <a:off x="10155230" y="2889151"/>
            <a:ext cx="1655097" cy="2862322"/>
          </a:xfrm>
          <a:prstGeom prst="rect">
            <a:avLst/>
          </a:prstGeom>
          <a:noFill/>
        </p:spPr>
        <p:txBody>
          <a:bodyPr wrap="square" rtlCol="0">
            <a:spAutoFit/>
          </a:bodyPr>
          <a:lstStyle/>
          <a:p>
            <a:r>
              <a:rPr lang="en-GB" sz="1000" dirty="0">
                <a:latin typeface="Calibri" panose="020F0502020204030204" pitchFamily="34" charset="0"/>
                <a:cs typeface="Calibri" panose="020F0502020204030204" pitchFamily="34" charset="0"/>
              </a:rPr>
              <a:t>Ensure you have clearly identified new words for the lesson, key vocabulary linked to the learning objectives and questions. Be aware that some of the vocabulary may be more challenging for some pupils. Make sure your language is clear and accessible. </a:t>
            </a:r>
          </a:p>
          <a:p>
            <a:r>
              <a:rPr lang="en-GB" sz="1000" dirty="0">
                <a:latin typeface="Calibri" panose="020F0502020204030204" pitchFamily="34" charset="0"/>
                <a:cs typeface="Calibri" panose="020F0502020204030204" pitchFamily="34" charset="0"/>
              </a:rPr>
              <a:t>Consider ways in which pupils with SEND learn and consider things such as cognitive load and memory difficulties. Ensure time is given for recapping to support children with memory difficulties. </a:t>
            </a:r>
            <a:endParaRPr lang="en-US" altLang="ko-KR" sz="1000"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4" name="Picture 43" descr="G:\Shared drives\Morley\Filing Cabinet\ACADEMY NEW\Tacolneston Academy Logo 202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36" y="250547"/>
            <a:ext cx="788670" cy="800100"/>
          </a:xfrm>
          <a:prstGeom prst="rect">
            <a:avLst/>
          </a:prstGeom>
          <a:noFill/>
          <a:ln>
            <a:noFill/>
          </a:ln>
        </p:spPr>
      </p:pic>
      <p:pic>
        <p:nvPicPr>
          <p:cNvPr id="45" name="Picture 44" descr="G:\Shared drives\Morley\Filing Cabinet\ACADEMY NEW\Morley Academy Logo 202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2779" y="34271"/>
            <a:ext cx="1200150" cy="1200150"/>
          </a:xfrm>
          <a:prstGeom prst="rect">
            <a:avLst/>
          </a:prstGeom>
          <a:noFill/>
          <a:ln>
            <a:noFill/>
          </a:ln>
        </p:spPr>
      </p:pic>
      <p:sp>
        <p:nvSpPr>
          <p:cNvPr id="2" name="TextBox 1"/>
          <p:cNvSpPr txBox="1"/>
          <p:nvPr/>
        </p:nvSpPr>
        <p:spPr>
          <a:xfrm>
            <a:off x="3898200" y="6550223"/>
            <a:ext cx="5349461" cy="307777"/>
          </a:xfrm>
          <a:prstGeom prst="rect">
            <a:avLst/>
          </a:prstGeom>
          <a:noFill/>
        </p:spPr>
        <p:txBody>
          <a:bodyPr wrap="square" rtlCol="0">
            <a:spAutoFit/>
          </a:bodyPr>
          <a:lstStyle/>
          <a:p>
            <a:r>
              <a:rPr lang="en-GB" sz="1400" dirty="0" smtClean="0">
                <a:solidFill>
                  <a:schemeClr val="bg1"/>
                </a:solidFill>
              </a:rPr>
              <a:t>Tacolneston &amp; Morley CE Primary Academies</a:t>
            </a:r>
            <a:endParaRPr lang="en-GB" sz="1400" dirty="0">
              <a:solidFill>
                <a:schemeClr val="bg1"/>
              </a:solidFill>
            </a:endParaRPr>
          </a:p>
        </p:txBody>
      </p:sp>
      <p:sp>
        <p:nvSpPr>
          <p:cNvPr id="51" name="TextBox 50">
            <a:extLst>
              <a:ext uri="{FF2B5EF4-FFF2-40B4-BE49-F238E27FC236}">
                <a16:creationId xmlns:a16="http://schemas.microsoft.com/office/drawing/2014/main" id="{939EEAF6-F493-4EDA-86A0-B4578573A90F}"/>
              </a:ext>
            </a:extLst>
          </p:cNvPr>
          <p:cNvSpPr txBox="1"/>
          <p:nvPr/>
        </p:nvSpPr>
        <p:spPr>
          <a:xfrm>
            <a:off x="4133392" y="2895670"/>
            <a:ext cx="1801331" cy="3046988"/>
          </a:xfrm>
          <a:prstGeom prst="rect">
            <a:avLst/>
          </a:prstGeom>
          <a:noFill/>
        </p:spPr>
        <p:txBody>
          <a:bodyPr wrap="square" rtlCol="0">
            <a:spAutoFit/>
          </a:bodyPr>
          <a:lstStyle/>
          <a:p>
            <a:r>
              <a:rPr lang="en-GB" sz="1000" dirty="0">
                <a:latin typeface="Calibri" panose="020F0502020204030204" pitchFamily="34" charset="0"/>
                <a:cs typeface="Calibri" panose="020F0502020204030204" pitchFamily="34" charset="0"/>
              </a:rPr>
              <a:t>Ensure resources are accessible, easily reached and clearly labelled. </a:t>
            </a:r>
          </a:p>
          <a:p>
            <a:r>
              <a:rPr lang="en-GB" sz="1000" dirty="0">
                <a:latin typeface="Calibri" panose="020F0502020204030204" pitchFamily="34" charset="0"/>
                <a:cs typeface="Calibri" panose="020F0502020204030204" pitchFamily="34" charset="0"/>
              </a:rPr>
              <a:t>If necessary, use of PECs symbols to label. </a:t>
            </a:r>
          </a:p>
          <a:p>
            <a:r>
              <a:rPr lang="en-GB" sz="1000" dirty="0">
                <a:latin typeface="Calibri" panose="020F0502020204030204" pitchFamily="34" charset="0"/>
                <a:cs typeface="Calibri" panose="020F0502020204030204" pitchFamily="34" charset="0"/>
              </a:rPr>
              <a:t>Consider using specialist equipment such as scissors with 4 holes to support pupils who have difficulty cutting. </a:t>
            </a:r>
          </a:p>
          <a:p>
            <a:r>
              <a:rPr lang="en-GB" sz="1000" dirty="0">
                <a:latin typeface="Calibri" panose="020F0502020204030204" pitchFamily="34" charset="0"/>
                <a:cs typeface="Calibri" panose="020F0502020204030204" pitchFamily="34" charset="0"/>
              </a:rPr>
              <a:t>Use of pencil grips for pupils who need support with tripod grip. </a:t>
            </a:r>
          </a:p>
          <a:p>
            <a:r>
              <a:rPr lang="en-GB" sz="1000" dirty="0">
                <a:latin typeface="Calibri" panose="020F0502020204030204" pitchFamily="34" charset="0"/>
                <a:cs typeface="Calibri" panose="020F0502020204030204" pitchFamily="34" charset="0"/>
              </a:rPr>
              <a:t>Ensure equipment such as knives are sharp but that children use them supervised. A blunt knife could cause more harm as additional pressure is needed to cut safely.</a:t>
            </a:r>
          </a:p>
          <a:p>
            <a:endParaRPr lang="en-US" altLang="ko-KR" sz="12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44145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41"/>
          </p:nvPr>
        </p:nvSpPr>
        <p:spPr/>
        <p:txBody>
          <a:bodyPr/>
          <a:lstStyle/>
          <a:p>
            <a:endParaRPr lang="en-GB"/>
          </a:p>
        </p:txBody>
      </p:sp>
    </p:spTree>
    <p:extLst>
      <p:ext uri="{BB962C8B-B14F-4D97-AF65-F5344CB8AC3E}">
        <p14:creationId xmlns:p14="http://schemas.microsoft.com/office/powerpoint/2010/main" val="518992785"/>
      </p:ext>
    </p:extLst>
  </p:cSld>
  <p:clrMapOvr>
    <a:masterClrMapping/>
  </p:clrMapOvr>
</p:sld>
</file>

<file path=ppt/theme/theme1.xml><?xml version="1.0" encoding="utf-8"?>
<a:theme xmlns:a="http://schemas.openxmlformats.org/drawingml/2006/main" name="Office Theme">
  <a:themeElements>
    <a:clrScheme name="Allppt-Diagram-Theme-Color-01">
      <a:dk1>
        <a:srgbClr val="000000"/>
      </a:dk1>
      <a:lt1>
        <a:sysClr val="window" lastClr="FFFFFF"/>
      </a:lt1>
      <a:dk2>
        <a:srgbClr val="1F497D"/>
      </a:dk2>
      <a:lt2>
        <a:srgbClr val="EEECE1"/>
      </a:lt2>
      <a:accent1>
        <a:srgbClr val="0680C3"/>
      </a:accent1>
      <a:accent2>
        <a:srgbClr val="07A398"/>
      </a:accent2>
      <a:accent3>
        <a:srgbClr val="90C221"/>
      </a:accent3>
      <a:accent4>
        <a:srgbClr val="FBA200"/>
      </a:accent4>
      <a:accent5>
        <a:srgbClr val="E62601"/>
      </a:accent5>
      <a:accent6>
        <a:srgbClr val="57687C"/>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11250</TotalTime>
  <Words>502</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Calibri</vt:lpstr>
      <vt:lpstr>Office Theme</vt:lpstr>
      <vt:lpstr>Inclusion in the Curriculum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MrsKetley</dc:creator>
  <cp:lastModifiedBy>Pine - Morley Church of England Primary School</cp:lastModifiedBy>
  <cp:revision>46</cp:revision>
  <dcterms:created xsi:type="dcterms:W3CDTF">2018-02-18T19:39:47Z</dcterms:created>
  <dcterms:modified xsi:type="dcterms:W3CDTF">2022-07-15T09:40:02Z</dcterms:modified>
</cp:coreProperties>
</file>