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Inclusion in the Curriculum</a:t>
            </a:r>
            <a:endParaRPr lang="en-US" dirty="0"/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 smtClean="0"/>
              <a:t>Removing Barriers in History</a:t>
            </a:r>
            <a:endParaRPr lang="en-US" dirty="0"/>
          </a:p>
        </p:txBody>
      </p:sp>
      <p:sp>
        <p:nvSpPr>
          <p:cNvPr id="994" name="Pentagon 37">
            <a:extLst>
              <a:ext uri="{FF2B5EF4-FFF2-40B4-BE49-F238E27FC236}">
                <a16:creationId xmlns:a16="http://schemas.microsoft.com/office/drawing/2014/main" id="{C9EA6CD4-F3A4-4DEA-A66A-758A0FD8F526}"/>
              </a:ext>
            </a:extLst>
          </p:cNvPr>
          <p:cNvSpPr/>
          <p:nvPr/>
        </p:nvSpPr>
        <p:spPr>
          <a:xfrm>
            <a:off x="2111021" y="1470472"/>
            <a:ext cx="1905573" cy="1345763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995" name="Group 994">
            <a:extLst>
              <a:ext uri="{FF2B5EF4-FFF2-40B4-BE49-F238E27FC236}">
                <a16:creationId xmlns:a16="http://schemas.microsoft.com/office/drawing/2014/main" id="{EFB27E1D-520B-4082-A648-EFF84048DAFE}"/>
              </a:ext>
            </a:extLst>
          </p:cNvPr>
          <p:cNvGrpSpPr/>
          <p:nvPr/>
        </p:nvGrpSpPr>
        <p:grpSpPr>
          <a:xfrm>
            <a:off x="2340179" y="1502963"/>
            <a:ext cx="1256262" cy="1262558"/>
            <a:chOff x="2036301" y="1515258"/>
            <a:chExt cx="1643594" cy="1140949"/>
          </a:xfrm>
        </p:grpSpPr>
        <p:sp>
          <p:nvSpPr>
            <p:cNvPr id="996" name="TextBox 995">
              <a:extLst>
                <a:ext uri="{FF2B5EF4-FFF2-40B4-BE49-F238E27FC236}">
                  <a16:creationId xmlns:a16="http://schemas.microsoft.com/office/drawing/2014/main" id="{C1FFEF9C-8A22-45C3-8001-678D6FF050CA}"/>
                </a:ext>
              </a:extLst>
            </p:cNvPr>
            <p:cNvSpPr txBox="1"/>
            <p:nvPr/>
          </p:nvSpPr>
          <p:spPr>
            <a:xfrm>
              <a:off x="2036301" y="1515258"/>
              <a:ext cx="1643594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Relationships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997" name="TextBox 996">
              <a:extLst>
                <a:ext uri="{FF2B5EF4-FFF2-40B4-BE49-F238E27FC236}">
                  <a16:creationId xmlns:a16="http://schemas.microsoft.com/office/drawing/2014/main" id="{EF6683A7-BE51-4F95-9AC3-AEA49325393A}"/>
                </a:ext>
              </a:extLst>
            </p:cNvPr>
            <p:cNvSpPr txBox="1"/>
            <p:nvPr/>
          </p:nvSpPr>
          <p:spPr>
            <a:xfrm>
              <a:off x="2149999" y="1738372"/>
              <a:ext cx="1400518" cy="91783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Positive relationships where adults really know our children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998" name="Flowchart: Document 997">
            <a:extLst>
              <a:ext uri="{FF2B5EF4-FFF2-40B4-BE49-F238E27FC236}">
                <a16:creationId xmlns:a16="http://schemas.microsoft.com/office/drawing/2014/main" id="{A952C961-62A8-4442-8607-A1042A896EB7}"/>
              </a:ext>
            </a:extLst>
          </p:cNvPr>
          <p:cNvSpPr/>
          <p:nvPr/>
        </p:nvSpPr>
        <p:spPr>
          <a:xfrm>
            <a:off x="2088310" y="2856972"/>
            <a:ext cx="1905573" cy="3690718"/>
          </a:xfrm>
          <a:prstGeom prst="flowChartDocumen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999" name="TextBox 998">
            <a:extLst>
              <a:ext uri="{FF2B5EF4-FFF2-40B4-BE49-F238E27FC236}">
                <a16:creationId xmlns:a16="http://schemas.microsoft.com/office/drawing/2014/main" id="{939EEAF6-F493-4EDA-86A0-B4578573A90F}"/>
              </a:ext>
            </a:extLst>
          </p:cNvPr>
          <p:cNvSpPr txBox="1"/>
          <p:nvPr/>
        </p:nvSpPr>
        <p:spPr>
          <a:xfrm>
            <a:off x="2120110" y="2872857"/>
            <a:ext cx="182414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supporting adults support the child to focus the teacher’s input, through modelling and gentle reminders.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Words and vocabulary may be pre-taught (individually or in a small group if necessary).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Points may be further discussed to aid understanding (e.g. pictures on an </a:t>
            </a:r>
            <a:r>
              <a:rPr lang="en-GB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-pad may be shown)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staff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visitors are aware of specific needs.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Ask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for verbal feedback from support staff after the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lesson and plan any pre-teaching that may be needed.</a:t>
            </a:r>
          </a:p>
          <a:p>
            <a:r>
              <a:rPr lang="en-GB" altLang="ko-KR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peers to support learning and to promote discussion..</a:t>
            </a:r>
            <a:endParaRPr lang="en-US" altLang="ko-KR" sz="1000" b="1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0" name="Pentagon 43">
            <a:extLst>
              <a:ext uri="{FF2B5EF4-FFF2-40B4-BE49-F238E27FC236}">
                <a16:creationId xmlns:a16="http://schemas.microsoft.com/office/drawing/2014/main" id="{7D45373E-9012-4126-80E0-FD016F9C841C}"/>
              </a:ext>
            </a:extLst>
          </p:cNvPr>
          <p:cNvSpPr/>
          <p:nvPr/>
        </p:nvSpPr>
        <p:spPr>
          <a:xfrm>
            <a:off x="4069767" y="1491305"/>
            <a:ext cx="1905573" cy="1294103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001" name="Group 1000">
            <a:extLst>
              <a:ext uri="{FF2B5EF4-FFF2-40B4-BE49-F238E27FC236}">
                <a16:creationId xmlns:a16="http://schemas.microsoft.com/office/drawing/2014/main" id="{7EAE529B-2DA1-425E-93EA-570A39C83181}"/>
              </a:ext>
            </a:extLst>
          </p:cNvPr>
          <p:cNvGrpSpPr/>
          <p:nvPr/>
        </p:nvGrpSpPr>
        <p:grpSpPr>
          <a:xfrm>
            <a:off x="4247081" y="1517561"/>
            <a:ext cx="1341614" cy="1080583"/>
            <a:chOff x="2053319" y="1498507"/>
            <a:chExt cx="1755260" cy="976506"/>
          </a:xfrm>
        </p:grpSpPr>
        <p:sp>
          <p:nvSpPr>
            <p:cNvPr id="1002" name="TextBox 1001">
              <a:extLst>
                <a:ext uri="{FF2B5EF4-FFF2-40B4-BE49-F238E27FC236}">
                  <a16:creationId xmlns:a16="http://schemas.microsoft.com/office/drawing/2014/main" id="{6FAE6665-FA76-442E-B42C-B18FCD34B47A}"/>
                </a:ext>
              </a:extLst>
            </p:cNvPr>
            <p:cNvSpPr txBox="1"/>
            <p:nvPr/>
          </p:nvSpPr>
          <p:spPr>
            <a:xfrm>
              <a:off x="2190755" y="1498507"/>
              <a:ext cx="1400520" cy="250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Calibri" panose="020F0502020204030204" pitchFamily="34" charset="0"/>
                </a:rPr>
                <a:t>Resources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bri" panose="020F0502020204030204" pitchFamily="34" charset="0"/>
              </a:endParaRPr>
            </a:p>
          </p:txBody>
        </p:sp>
        <p:sp>
          <p:nvSpPr>
            <p:cNvPr id="1003" name="TextBox 1002">
              <a:extLst>
                <a:ext uri="{FF2B5EF4-FFF2-40B4-BE49-F238E27FC236}">
                  <a16:creationId xmlns:a16="http://schemas.microsoft.com/office/drawing/2014/main" id="{E1A7FAB4-1383-4174-B8EE-D3C530A98EF9}"/>
                </a:ext>
              </a:extLst>
            </p:cNvPr>
            <p:cNvSpPr txBox="1"/>
            <p:nvPr/>
          </p:nvSpPr>
          <p:spPr>
            <a:xfrm>
              <a:off x="2053319" y="1724054"/>
              <a:ext cx="1755260" cy="75095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Effective resources which support and promote learning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04" name="Flowchart: Document 1003">
            <a:extLst>
              <a:ext uri="{FF2B5EF4-FFF2-40B4-BE49-F238E27FC236}">
                <a16:creationId xmlns:a16="http://schemas.microsoft.com/office/drawing/2014/main" id="{FC708985-8D4C-49D0-9768-D70A38783E50}"/>
              </a:ext>
            </a:extLst>
          </p:cNvPr>
          <p:cNvSpPr/>
          <p:nvPr/>
        </p:nvSpPr>
        <p:spPr>
          <a:xfrm>
            <a:off x="4081272" y="2883098"/>
            <a:ext cx="1905573" cy="3718594"/>
          </a:xfrm>
          <a:prstGeom prst="flowChartDocumen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15000"/>
              </a:lnSpc>
              <a:spcAft>
                <a:spcPts val="0"/>
              </a:spcAft>
            </a:pPr>
            <a:endParaRPr lang="en-GB" sz="9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06" name="Pentagon 49">
            <a:extLst>
              <a:ext uri="{FF2B5EF4-FFF2-40B4-BE49-F238E27FC236}">
                <a16:creationId xmlns:a16="http://schemas.microsoft.com/office/drawing/2014/main" id="{92DB6BFC-BCBC-40B5-8F85-8E7A7F2BACEC}"/>
              </a:ext>
            </a:extLst>
          </p:cNvPr>
          <p:cNvSpPr/>
          <p:nvPr/>
        </p:nvSpPr>
        <p:spPr>
          <a:xfrm>
            <a:off x="6070929" y="1476634"/>
            <a:ext cx="1905573" cy="1347556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1007" name="Group 1006">
            <a:extLst>
              <a:ext uri="{FF2B5EF4-FFF2-40B4-BE49-F238E27FC236}">
                <a16:creationId xmlns:a16="http://schemas.microsoft.com/office/drawing/2014/main" id="{03EA99A1-FF5E-4592-BE94-1AFDBCA4643F}"/>
              </a:ext>
            </a:extLst>
          </p:cNvPr>
          <p:cNvGrpSpPr/>
          <p:nvPr/>
        </p:nvGrpSpPr>
        <p:grpSpPr>
          <a:xfrm>
            <a:off x="6200561" y="1497121"/>
            <a:ext cx="1598277" cy="911367"/>
            <a:chOff x="1987376" y="1467837"/>
            <a:chExt cx="2091057" cy="823585"/>
          </a:xfrm>
        </p:grpSpPr>
        <p:sp>
          <p:nvSpPr>
            <p:cNvPr id="1008" name="TextBox 1007">
              <a:extLst>
                <a:ext uri="{FF2B5EF4-FFF2-40B4-BE49-F238E27FC236}">
                  <a16:creationId xmlns:a16="http://schemas.microsoft.com/office/drawing/2014/main" id="{E19F492B-B9EB-4701-A672-AD30A4422643}"/>
                </a:ext>
              </a:extLst>
            </p:cNvPr>
            <p:cNvSpPr txBox="1"/>
            <p:nvPr/>
          </p:nvSpPr>
          <p:spPr>
            <a:xfrm>
              <a:off x="2211906" y="1467837"/>
              <a:ext cx="1400519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Response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09" name="TextBox 1008">
              <a:extLst>
                <a:ext uri="{FF2B5EF4-FFF2-40B4-BE49-F238E27FC236}">
                  <a16:creationId xmlns:a16="http://schemas.microsoft.com/office/drawing/2014/main" id="{CD82AB18-10CF-4BD5-B0BD-98D815EF5C6F}"/>
                </a:ext>
              </a:extLst>
            </p:cNvPr>
            <p:cNvSpPr txBox="1"/>
            <p:nvPr/>
          </p:nvSpPr>
          <p:spPr>
            <a:xfrm>
              <a:off x="1987376" y="1707345"/>
              <a:ext cx="2091057" cy="5840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Support to participate and share learning in a variety of ways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10" name="Flowchart: Document 1009">
            <a:extLst>
              <a:ext uri="{FF2B5EF4-FFF2-40B4-BE49-F238E27FC236}">
                <a16:creationId xmlns:a16="http://schemas.microsoft.com/office/drawing/2014/main" id="{D20744F7-6190-4176-BBC7-74B9E487B635}"/>
              </a:ext>
            </a:extLst>
          </p:cNvPr>
          <p:cNvSpPr/>
          <p:nvPr/>
        </p:nvSpPr>
        <p:spPr>
          <a:xfrm>
            <a:off x="6072514" y="2883098"/>
            <a:ext cx="1905573" cy="3456742"/>
          </a:xfrm>
          <a:prstGeom prst="flowChartDocumen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11" name="TextBox 1010">
            <a:extLst>
              <a:ext uri="{FF2B5EF4-FFF2-40B4-BE49-F238E27FC236}">
                <a16:creationId xmlns:a16="http://schemas.microsoft.com/office/drawing/2014/main" id="{BC42D99A-DA10-47FB-83F1-F8D11FB10952}"/>
              </a:ext>
            </a:extLst>
          </p:cNvPr>
          <p:cNvSpPr txBox="1"/>
          <p:nvPr/>
        </p:nvSpPr>
        <p:spPr>
          <a:xfrm>
            <a:off x="6070929" y="2895670"/>
            <a:ext cx="188872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Allow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time for sensory exploration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resources.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Use real objects wherever possible when looking at artefacts. </a:t>
            </a: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Consider different ways of recording the learning: drawing, scribing, video, photos, voice recordings.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photos and videos to capture and share materials, planning, sketches and finished work. </a:t>
            </a:r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programmes such as Clicker 8, with pre-prepared word banks to support written work.</a:t>
            </a:r>
          </a:p>
          <a:p>
            <a:r>
              <a:rPr lang="en-GB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Adult to scribe oral responses when necessary</a:t>
            </a:r>
            <a:r>
              <a:rPr lang="en-GB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</a:p>
          <a:p>
            <a:r>
              <a:rPr lang="en-GB" altLang="ko-KR" sz="1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Use drama to support understanding and </a:t>
            </a:r>
            <a:r>
              <a:rPr lang="en-GB" altLang="ko-KR" sz="1000" smtClean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promote engagement.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2" name="Pentagon 55">
            <a:extLst>
              <a:ext uri="{FF2B5EF4-FFF2-40B4-BE49-F238E27FC236}">
                <a16:creationId xmlns:a16="http://schemas.microsoft.com/office/drawing/2014/main" id="{69CBB036-5CDB-4A9C-8CD7-0578443B1F8B}"/>
              </a:ext>
            </a:extLst>
          </p:cNvPr>
          <p:cNvSpPr/>
          <p:nvPr/>
        </p:nvSpPr>
        <p:spPr>
          <a:xfrm>
            <a:off x="8102220" y="1470472"/>
            <a:ext cx="1905573" cy="1302249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 dirty="0"/>
          </a:p>
        </p:txBody>
      </p:sp>
      <p:grpSp>
        <p:nvGrpSpPr>
          <p:cNvPr id="1013" name="Group 1012">
            <a:extLst>
              <a:ext uri="{FF2B5EF4-FFF2-40B4-BE49-F238E27FC236}">
                <a16:creationId xmlns:a16="http://schemas.microsoft.com/office/drawing/2014/main" id="{BE2F8CE5-31A9-4595-A517-E51B34384242}"/>
              </a:ext>
            </a:extLst>
          </p:cNvPr>
          <p:cNvGrpSpPr/>
          <p:nvPr/>
        </p:nvGrpSpPr>
        <p:grpSpPr>
          <a:xfrm>
            <a:off x="8229235" y="1491586"/>
            <a:ext cx="1472044" cy="1217463"/>
            <a:chOff x="2093798" y="1475658"/>
            <a:chExt cx="1925907" cy="1100197"/>
          </a:xfrm>
        </p:grpSpPr>
        <p:sp>
          <p:nvSpPr>
            <p:cNvPr id="1014" name="TextBox 1013">
              <a:extLst>
                <a:ext uri="{FF2B5EF4-FFF2-40B4-BE49-F238E27FC236}">
                  <a16:creationId xmlns:a16="http://schemas.microsoft.com/office/drawing/2014/main" id="{70967895-1ADB-4C16-B641-20ACFF405A5D}"/>
                </a:ext>
              </a:extLst>
            </p:cNvPr>
            <p:cNvSpPr txBox="1"/>
            <p:nvPr/>
          </p:nvSpPr>
          <p:spPr>
            <a:xfrm>
              <a:off x="2300606" y="1475658"/>
              <a:ext cx="1400520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Resilience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015" name="TextBox 1014">
              <a:extLst>
                <a:ext uri="{FF2B5EF4-FFF2-40B4-BE49-F238E27FC236}">
                  <a16:creationId xmlns:a16="http://schemas.microsoft.com/office/drawing/2014/main" id="{4F1B4146-DD98-4EFA-9016-8F6FEC539278}"/>
                </a:ext>
              </a:extLst>
            </p:cNvPr>
            <p:cNvSpPr txBox="1"/>
            <p:nvPr/>
          </p:nvSpPr>
          <p:spPr>
            <a:xfrm>
              <a:off x="2093798" y="1658021"/>
              <a:ext cx="1925907" cy="9178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Fostering a culture of independence and where mistakes are part of the learning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1016" name="Flowchart: Document 1015">
            <a:extLst>
              <a:ext uri="{FF2B5EF4-FFF2-40B4-BE49-F238E27FC236}">
                <a16:creationId xmlns:a16="http://schemas.microsoft.com/office/drawing/2014/main" id="{802C8873-2492-4167-9047-B01A60E6F06B}"/>
              </a:ext>
            </a:extLst>
          </p:cNvPr>
          <p:cNvSpPr/>
          <p:nvPr/>
        </p:nvSpPr>
        <p:spPr>
          <a:xfrm>
            <a:off x="8079438" y="2856972"/>
            <a:ext cx="1905573" cy="3716844"/>
          </a:xfrm>
          <a:prstGeom prst="flowChartDocumen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17" name="TextBox 1016">
            <a:extLst>
              <a:ext uri="{FF2B5EF4-FFF2-40B4-BE49-F238E27FC236}">
                <a16:creationId xmlns:a16="http://schemas.microsoft.com/office/drawing/2014/main" id="{3794A7BF-1544-49CF-95C6-4817CEDFC56D}"/>
              </a:ext>
            </a:extLst>
          </p:cNvPr>
          <p:cNvSpPr txBox="1"/>
          <p:nvPr/>
        </p:nvSpPr>
        <p:spPr>
          <a:xfrm>
            <a:off x="8137708" y="2902027"/>
            <a:ext cx="1767046" cy="27084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Use displays to ensure the work of all children is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celebrated  including  scribed comments if appropriate. </a:t>
            </a:r>
          </a:p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Encourage independent research and investigation through homework activities / group reading using texts to support specific learning. 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Encourage children to voice their own ideas through discussion and questioning.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ensitively address misconceptions. </a:t>
            </a:r>
          </a:p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18" name="Pentagon 61">
            <a:extLst>
              <a:ext uri="{FF2B5EF4-FFF2-40B4-BE49-F238E27FC236}">
                <a16:creationId xmlns:a16="http://schemas.microsoft.com/office/drawing/2014/main" id="{E1633C3A-053C-4F6B-8BC5-CC49503B8DE1}"/>
              </a:ext>
            </a:extLst>
          </p:cNvPr>
          <p:cNvSpPr/>
          <p:nvPr/>
        </p:nvSpPr>
        <p:spPr>
          <a:xfrm>
            <a:off x="152275" y="1476634"/>
            <a:ext cx="1905573" cy="1330997"/>
          </a:xfrm>
          <a:prstGeom prst="homePlate">
            <a:avLst>
              <a:gd name="adj" fmla="val 23318"/>
            </a:avLst>
          </a:prstGeom>
          <a:noFill/>
          <a:ln w="50800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22" name="Flowchart: Document 1021">
            <a:extLst>
              <a:ext uri="{FF2B5EF4-FFF2-40B4-BE49-F238E27FC236}">
                <a16:creationId xmlns:a16="http://schemas.microsoft.com/office/drawing/2014/main" id="{2B5349B2-8229-4E94-9ED9-0B2336807FDC}"/>
              </a:ext>
            </a:extLst>
          </p:cNvPr>
          <p:cNvSpPr/>
          <p:nvPr/>
        </p:nvSpPr>
        <p:spPr>
          <a:xfrm>
            <a:off x="91544" y="2859504"/>
            <a:ext cx="1905573" cy="3742187"/>
          </a:xfrm>
          <a:prstGeom prst="flowChartDocumen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1023" name="TextBox 1022">
            <a:extLst>
              <a:ext uri="{FF2B5EF4-FFF2-40B4-BE49-F238E27FC236}">
                <a16:creationId xmlns:a16="http://schemas.microsoft.com/office/drawing/2014/main" id="{2F118A10-E530-45F9-8CB9-ECEDC7AA7EDF}"/>
              </a:ext>
            </a:extLst>
          </p:cNvPr>
          <p:cNvSpPr txBox="1"/>
          <p:nvPr/>
        </p:nvSpPr>
        <p:spPr>
          <a:xfrm>
            <a:off x="130558" y="2859504"/>
            <a:ext cx="186656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Ensure pupils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 see the whiteboard and any resources shown.  Ensure they can hear the adult.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r>
              <a:rPr lang="en-GB" altLang="ko-KR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upils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with vision difficulties are situated where there is no reflective glare from the whiteboard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 and any supporting software linking to </a:t>
            </a:r>
            <a:r>
              <a:rPr lang="en-GB" sz="10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-pads should be switched on so anything on the board can be accessed.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Ensure children can see any supporting materials: vocabulary, pictures on the wall. 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Ensure seating arrangements allow for adult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support. Consider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groupings of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pupils when appropriate.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EFB27E1D-520B-4082-A648-EFF84048DAFE}"/>
              </a:ext>
            </a:extLst>
          </p:cNvPr>
          <p:cNvGrpSpPr/>
          <p:nvPr/>
        </p:nvGrpSpPr>
        <p:grpSpPr>
          <a:xfrm>
            <a:off x="319725" y="1521989"/>
            <a:ext cx="1256262" cy="1129295"/>
            <a:chOff x="2101361" y="1549647"/>
            <a:chExt cx="1643594" cy="1054227"/>
          </a:xfrm>
        </p:grpSpPr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C1FFEF9C-8A22-45C3-8001-678D6FF050CA}"/>
                </a:ext>
              </a:extLst>
            </p:cNvPr>
            <p:cNvSpPr txBox="1"/>
            <p:nvPr/>
          </p:nvSpPr>
          <p:spPr>
            <a:xfrm>
              <a:off x="2101361" y="1549647"/>
              <a:ext cx="1643594" cy="250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Room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EF6683A7-BE51-4F95-9AC3-AEA49325393A}"/>
                </a:ext>
              </a:extLst>
            </p:cNvPr>
            <p:cNvSpPr txBox="1"/>
            <p:nvPr/>
          </p:nvSpPr>
          <p:spPr>
            <a:xfrm>
              <a:off x="2249216" y="1755571"/>
              <a:ext cx="1400518" cy="8483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1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A learning space which reflects and promotes engagement </a:t>
              </a:r>
              <a:endParaRPr lang="ko-KR" alt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38" name="Pentagon 61">
            <a:extLst>
              <a:ext uri="{FF2B5EF4-FFF2-40B4-BE49-F238E27FC236}">
                <a16:creationId xmlns:a16="http://schemas.microsoft.com/office/drawing/2014/main" id="{E1633C3A-053C-4F6B-8BC5-CC49503B8DE1}"/>
              </a:ext>
            </a:extLst>
          </p:cNvPr>
          <p:cNvSpPr/>
          <p:nvPr/>
        </p:nvSpPr>
        <p:spPr>
          <a:xfrm>
            <a:off x="10104796" y="1424760"/>
            <a:ext cx="1905573" cy="1347961"/>
          </a:xfrm>
          <a:prstGeom prst="homePlate">
            <a:avLst>
              <a:gd name="adj" fmla="val 23318"/>
            </a:avLst>
          </a:prstGeom>
          <a:noFill/>
          <a:ln w="508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sp>
        <p:nvSpPr>
          <p:cNvPr id="39" name="Flowchart: Document 38">
            <a:extLst>
              <a:ext uri="{FF2B5EF4-FFF2-40B4-BE49-F238E27FC236}">
                <a16:creationId xmlns:a16="http://schemas.microsoft.com/office/drawing/2014/main" id="{2B5349B2-8229-4E94-9ED9-0B2336807FDC}"/>
              </a:ext>
            </a:extLst>
          </p:cNvPr>
          <p:cNvSpPr/>
          <p:nvPr/>
        </p:nvSpPr>
        <p:spPr>
          <a:xfrm>
            <a:off x="10104795" y="2859504"/>
            <a:ext cx="1905573" cy="3714311"/>
          </a:xfrm>
          <a:prstGeom prst="flowChartDocument">
            <a:avLst/>
          </a:prstGeom>
          <a:solidFill>
            <a:srgbClr val="FFFF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20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E2F8CE5-31A9-4595-A517-E51B34384242}"/>
              </a:ext>
            </a:extLst>
          </p:cNvPr>
          <p:cNvGrpSpPr/>
          <p:nvPr/>
        </p:nvGrpSpPr>
        <p:grpSpPr>
          <a:xfrm>
            <a:off x="10238055" y="1462554"/>
            <a:ext cx="1368797" cy="1188730"/>
            <a:chOff x="2064854" y="1478872"/>
            <a:chExt cx="1790824" cy="1074233"/>
          </a:xfrm>
        </p:grpSpPr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70967895-1ADB-4C16-B641-20ACFF405A5D}"/>
                </a:ext>
              </a:extLst>
            </p:cNvPr>
            <p:cNvSpPr txBox="1"/>
            <p:nvPr/>
          </p:nvSpPr>
          <p:spPr>
            <a:xfrm>
              <a:off x="2229333" y="1478872"/>
              <a:ext cx="1400519" cy="4171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b="1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Recall and Retention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4F1B4146-DD98-4EFA-9016-8F6FEC539278}"/>
                </a:ext>
              </a:extLst>
            </p:cNvPr>
            <p:cNvSpPr txBox="1"/>
            <p:nvPr/>
          </p:nvSpPr>
          <p:spPr>
            <a:xfrm>
              <a:off x="2064854" y="1802149"/>
              <a:ext cx="1790824" cy="7509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altLang="ko-KR" sz="1200" dirty="0" smtClean="0">
                  <a:solidFill>
                    <a:schemeClr val="tx1">
                      <a:lumMod val="75000"/>
                      <a:lumOff val="25000"/>
                    </a:schemeClr>
                  </a:solidFill>
                  <a:latin typeface="Calibri" panose="020F0502020204030204" pitchFamily="34" charset="0"/>
                  <a:cs typeface="Calibri" panose="020F0502020204030204" pitchFamily="34" charset="0"/>
                </a:rPr>
                <a:t>Re-visiting, using and applying knowledge and skills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3794A7BF-1544-49CF-95C6-4817CEDFC56D}"/>
              </a:ext>
            </a:extLst>
          </p:cNvPr>
          <p:cNvSpPr txBox="1"/>
          <p:nvPr/>
        </p:nvSpPr>
        <p:spPr>
          <a:xfrm>
            <a:off x="10155230" y="2889151"/>
            <a:ext cx="165509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Ensure you have clearly identified new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words,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key vocabulary linked to the learning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objectives and explained these – possibly through images. </a:t>
            </a:r>
          </a:p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Recap previously taught work and help children to relate events to a given time period through discussion and images. </a:t>
            </a:r>
          </a:p>
          <a:p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Relate to and regularly revisit timelines.</a:t>
            </a:r>
          </a:p>
          <a:p>
            <a:endParaRPr lang="en-GB" sz="1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Consider things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such as cognitive load and memory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difficulties and ensure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time is given </a:t>
            </a:r>
            <a:r>
              <a:rPr lang="en-GB" sz="1000">
                <a:latin typeface="Calibri" panose="020F0502020204030204" pitchFamily="34" charset="0"/>
                <a:cs typeface="Calibri" panose="020F0502020204030204" pitchFamily="34" charset="0"/>
              </a:rPr>
              <a:t>for </a:t>
            </a:r>
            <a:r>
              <a:rPr lang="en-GB" sz="1000" smtClean="0">
                <a:latin typeface="Calibri" panose="020F0502020204030204" pitchFamily="34" charset="0"/>
                <a:cs typeface="Calibri" panose="020F0502020204030204" pitchFamily="34" charset="0"/>
              </a:rPr>
              <a:t>recapping, </a:t>
            </a:r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to support children with memory difficulties. </a:t>
            </a:r>
            <a:endParaRPr lang="en-US" altLang="ko-KR" sz="1000" dirty="0">
              <a:solidFill>
                <a:schemeClr val="tx1">
                  <a:lumMod val="75000"/>
                  <a:lumOff val="2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4" name="Picture 43" descr="G:\Shared drives\Morley\Filing Cabinet\ACADEMY NEW\Tacolneston Academy Logo 2022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2736" y="250547"/>
            <a:ext cx="788670" cy="8001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5" name="Picture 44" descr="G:\Shared drives\Morley\Filing Cabinet\ACADEMY NEW\Morley Academy Logo 2022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82779" y="34271"/>
            <a:ext cx="1200150" cy="120015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3898200" y="6550223"/>
            <a:ext cx="53494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chemeClr val="bg1"/>
                </a:solidFill>
              </a:rPr>
              <a:t>Tacolneston &amp; Morley CE Primary Academies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51" name="TextBox 50">
            <a:extLst>
              <a:ext uri="{FF2B5EF4-FFF2-40B4-BE49-F238E27FC236}">
                <a16:creationId xmlns:a16="http://schemas.microsoft.com/office/drawing/2014/main" id="{939EEAF6-F493-4EDA-86A0-B4578573A90F}"/>
              </a:ext>
            </a:extLst>
          </p:cNvPr>
          <p:cNvSpPr txBox="1"/>
          <p:nvPr/>
        </p:nvSpPr>
        <p:spPr>
          <a:xfrm>
            <a:off x="4133392" y="2895670"/>
            <a:ext cx="1801331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Calibri" panose="020F0502020204030204" pitchFamily="34" charset="0"/>
                <a:cs typeface="Calibri" panose="020F0502020204030204" pitchFamily="34" charset="0"/>
              </a:rPr>
              <a:t>Ensure </a:t>
            </a:r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written resource material is accessible:  e.g. printed In the right sized font, printed on tinted paper if necessary, simplified as necessary.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For children who find sitting still difficult, consider including a movement aspect e.g. finding source pictures around the room, physically exploring an object.</a:t>
            </a:r>
            <a:endParaRPr lang="en-GB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When using videos ensure that children are not affected by light and loud noises.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Use sub-titles for EAL children when appropriate. </a:t>
            </a:r>
          </a:p>
          <a:p>
            <a:r>
              <a:rPr lang="en-GB" sz="1000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89927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11288</TotalTime>
  <Words>543</Words>
  <Application>Microsoft Office PowerPoint</Application>
  <PresentationFormat>Widescreen</PresentationFormat>
  <Paragraphs>49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Unicode MS</vt:lpstr>
      <vt:lpstr>Calibri</vt:lpstr>
      <vt:lpstr>Office Theme</vt:lpstr>
      <vt:lpstr>Inclusion in the Curriculum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MrsKetley</dc:creator>
  <cp:lastModifiedBy>Administrator</cp:lastModifiedBy>
  <cp:revision>52</cp:revision>
  <dcterms:created xsi:type="dcterms:W3CDTF">2018-02-18T19:39:47Z</dcterms:created>
  <dcterms:modified xsi:type="dcterms:W3CDTF">2022-07-07T07:06:35Z</dcterms:modified>
</cp:coreProperties>
</file>